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2" r:id="rId1"/>
  </p:sldMasterIdLst>
  <p:notesMasterIdLst>
    <p:notesMasterId r:id="rId23"/>
  </p:notesMasterIdLst>
  <p:sldIdLst>
    <p:sldId id="272" r:id="rId2"/>
    <p:sldId id="260" r:id="rId3"/>
    <p:sldId id="273" r:id="rId4"/>
    <p:sldId id="276" r:id="rId5"/>
    <p:sldId id="279" r:id="rId6"/>
    <p:sldId id="278" r:id="rId7"/>
    <p:sldId id="277" r:id="rId8"/>
    <p:sldId id="262" r:id="rId9"/>
    <p:sldId id="280" r:id="rId10"/>
    <p:sldId id="274" r:id="rId11"/>
    <p:sldId id="275" r:id="rId12"/>
    <p:sldId id="283" r:id="rId13"/>
    <p:sldId id="284" r:id="rId14"/>
    <p:sldId id="285" r:id="rId15"/>
    <p:sldId id="286" r:id="rId16"/>
    <p:sldId id="287" r:id="rId17"/>
    <p:sldId id="289" r:id="rId18"/>
    <p:sldId id="288" r:id="rId19"/>
    <p:sldId id="269" r:id="rId20"/>
    <p:sldId id="281" r:id="rId21"/>
    <p:sldId id="28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showGuides="1">
      <p:cViewPr varScale="1">
        <p:scale>
          <a:sx n="88" d="100"/>
          <a:sy n="88" d="100"/>
        </p:scale>
        <p:origin x="-466" y="-77"/>
      </p:cViewPr>
      <p:guideLst>
        <p:guide orient="horz" pos="2160"/>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13.jpeg>
</file>

<file path=ppt/media/image14.png>
</file>

<file path=ppt/media/image15.jpeg>
</file>

<file path=ppt/media/image16.jpeg>
</file>

<file path=ppt/media/image17.jpeg>
</file>

<file path=ppt/media/image18.jp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jpeg>
</file>

<file path=ppt/media/image27.jpg>
</file>

<file path=ppt/media/image28.jpeg>
</file>

<file path=ppt/media/image29.png>
</file>

<file path=ppt/media/image3.png>
</file>

<file path=ppt/media/image30.gif>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4D8E23-1CC3-4B92-9C26-549D02E5BACD}" type="datetimeFigureOut">
              <a:rPr lang="en-US" smtClean="0"/>
              <a:t>9/13/2021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CDE4B0-1CC7-40C4-A607-F6F9AC4EBCCC}" type="slidenum">
              <a:rPr lang="en-US" smtClean="0"/>
              <a:t>‹#›</a:t>
            </a:fld>
            <a:endParaRPr lang="en-US"/>
          </a:p>
        </p:txBody>
      </p:sp>
    </p:spTree>
    <p:extLst>
      <p:ext uri="{BB962C8B-B14F-4D97-AF65-F5344CB8AC3E}">
        <p14:creationId xmlns:p14="http://schemas.microsoft.com/office/powerpoint/2010/main" val="566471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DE4B0-1CC7-40C4-A607-F6F9AC4EBCCC}" type="slidenum">
              <a:rPr lang="en-US" smtClean="0"/>
              <a:t>2</a:t>
            </a:fld>
            <a:endParaRPr lang="en-US"/>
          </a:p>
        </p:txBody>
      </p:sp>
    </p:spTree>
    <p:extLst>
      <p:ext uri="{BB962C8B-B14F-4D97-AF65-F5344CB8AC3E}">
        <p14:creationId xmlns:p14="http://schemas.microsoft.com/office/powerpoint/2010/main" val="4182028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DE4B0-1CC7-40C4-A607-F6F9AC4EBCCC}" type="slidenum">
              <a:rPr lang="en-US" smtClean="0"/>
              <a:t>8</a:t>
            </a:fld>
            <a:endParaRPr lang="en-US"/>
          </a:p>
        </p:txBody>
      </p:sp>
    </p:spTree>
    <p:extLst>
      <p:ext uri="{BB962C8B-B14F-4D97-AF65-F5344CB8AC3E}">
        <p14:creationId xmlns:p14="http://schemas.microsoft.com/office/powerpoint/2010/main" val="3156990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DE4B0-1CC7-40C4-A607-F6F9AC4EBCCC}" type="slidenum">
              <a:rPr lang="en-US" smtClean="0"/>
              <a:t>19</a:t>
            </a:fld>
            <a:endParaRPr lang="en-US"/>
          </a:p>
        </p:txBody>
      </p:sp>
    </p:spTree>
    <p:extLst>
      <p:ext uri="{BB962C8B-B14F-4D97-AF65-F5344CB8AC3E}">
        <p14:creationId xmlns:p14="http://schemas.microsoft.com/office/powerpoint/2010/main" val="2889746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616146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C392B62-DCE3-4140-B0BA-77CEB901C54B}"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4022334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3544327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24324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3135994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16223731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40428531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2689984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2176901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1735933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949452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392B62-DCE3-4140-B0BA-77CEB901C54B}"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11595906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C392B62-DCE3-4140-B0BA-77CEB901C54B}" type="datetimeFigureOut">
              <a:rPr lang="en-US" smtClean="0"/>
              <a:t>9/13/2021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4131350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219052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113854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CC392B62-DCE3-4140-B0BA-77CEB901C54B}" type="datetimeFigureOut">
              <a:rPr lang="en-US" smtClean="0"/>
              <a:t>9/13/2021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3508147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C392B62-DCE3-4140-B0BA-77CEB901C54B}" type="datetimeFigureOut">
              <a:rPr lang="en-US" smtClean="0"/>
              <a:t>9/13/2021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A3145-FF62-47BE-8CEA-6629FA9C8EE2}" type="slidenum">
              <a:rPr lang="en-US" smtClean="0"/>
              <a:t>‹#›</a:t>
            </a:fld>
            <a:endParaRPr lang="en-US"/>
          </a:p>
        </p:txBody>
      </p:sp>
    </p:spTree>
    <p:extLst>
      <p:ext uri="{BB962C8B-B14F-4D97-AF65-F5344CB8AC3E}">
        <p14:creationId xmlns:p14="http://schemas.microsoft.com/office/powerpoint/2010/main" val="3799434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C392B62-DCE3-4140-B0BA-77CEB901C54B}" type="datetimeFigureOut">
              <a:rPr lang="en-US" smtClean="0"/>
              <a:t>9/13/2021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E3A3145-FF62-47BE-8CEA-6629FA9C8EE2}" type="slidenum">
              <a:rPr lang="en-US" smtClean="0"/>
              <a:t>‹#›</a:t>
            </a:fld>
            <a:endParaRPr lang="en-US"/>
          </a:p>
        </p:txBody>
      </p:sp>
    </p:spTree>
    <p:extLst>
      <p:ext uri="{BB962C8B-B14F-4D97-AF65-F5344CB8AC3E}">
        <p14:creationId xmlns:p14="http://schemas.microsoft.com/office/powerpoint/2010/main" val="2901665107"/>
      </p:ext>
    </p:extLst>
  </p:cSld>
  <p:clrMap bg1="dk1" tx1="lt1" bg2="dk2" tx2="lt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 id="2147483955" r:id="rId13"/>
    <p:sldLayoutId id="2147483956" r:id="rId14"/>
    <p:sldLayoutId id="2147483957" r:id="rId15"/>
    <p:sldLayoutId id="2147483958" r:id="rId16"/>
    <p:sldLayoutId id="214748395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0.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2052" y="2233750"/>
            <a:ext cx="7772400" cy="2168434"/>
          </a:xfrm>
        </p:spPr>
        <p:txBody>
          <a:bodyPr>
            <a:noAutofit/>
          </a:bodyPr>
          <a:lstStyle/>
          <a:p>
            <a:pPr algn="ctr"/>
            <a:r>
              <a:rPr lang="en-US" dirty="0">
                <a:latin typeface="Bahnschrift SemiBold SemiConden" panose="020B0502040204020203" pitchFamily="34" charset="0"/>
              </a:rPr>
              <a:t>Welcome To Our </a:t>
            </a:r>
            <a:br>
              <a:rPr lang="en-US" dirty="0">
                <a:latin typeface="Bahnschrift SemiBold SemiConden" panose="020B0502040204020203" pitchFamily="34" charset="0"/>
              </a:rPr>
            </a:br>
            <a:r>
              <a:rPr lang="en-US" dirty="0">
                <a:latin typeface="Bahnschrift SemiBold SemiConden" panose="020B0502040204020203" pitchFamily="34" charset="0"/>
              </a:rPr>
              <a:t>Project</a:t>
            </a:r>
          </a:p>
        </p:txBody>
      </p:sp>
    </p:spTree>
    <p:extLst>
      <p:ext uri="{BB962C8B-B14F-4D97-AF65-F5344CB8AC3E}">
        <p14:creationId xmlns:p14="http://schemas.microsoft.com/office/powerpoint/2010/main" val="36646838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984" y="2390503"/>
            <a:ext cx="2580416" cy="1371599"/>
          </a:xfrm>
        </p:spPr>
        <p:txBody>
          <a:bodyPr/>
          <a:lstStyle/>
          <a:p>
            <a:pPr algn="ctr"/>
            <a:r>
              <a:rPr lang="en-US" sz="7200" dirty="0" smtClean="0">
                <a:latin typeface="AvenirNext LT Pro MediumCn" panose="020B0806020202020204" pitchFamily="34" charset="0"/>
              </a:rPr>
              <a:t>UML : </a:t>
            </a:r>
            <a:endParaRPr lang="en-US" sz="7200" dirty="0">
              <a:latin typeface="AvenirNext LT Pro MediumCn" panose="020B0806020202020204" pitchFamily="34"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31151" y="130628"/>
            <a:ext cx="4683375" cy="6583680"/>
          </a:xfrm>
          <a:prstGeom prst="rect">
            <a:avLst/>
          </a:prstGeom>
        </p:spPr>
      </p:pic>
    </p:spTree>
    <p:extLst>
      <p:ext uri="{BB962C8B-B14F-4D97-AF65-F5344CB8AC3E}">
        <p14:creationId xmlns:p14="http://schemas.microsoft.com/office/powerpoint/2010/main" val="13964378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1306285"/>
            <a:ext cx="3625584" cy="5566228"/>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15731" y="1045029"/>
            <a:ext cx="4364761" cy="581297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73934" y="1306285"/>
            <a:ext cx="4018065" cy="5566228"/>
          </a:xfrm>
          <a:prstGeom prst="rect">
            <a:avLst/>
          </a:prstGeom>
        </p:spPr>
      </p:pic>
      <p:sp>
        <p:nvSpPr>
          <p:cNvPr id="7" name="TextBox 6"/>
          <p:cNvSpPr txBox="1"/>
          <p:nvPr/>
        </p:nvSpPr>
        <p:spPr>
          <a:xfrm>
            <a:off x="3701217" y="275771"/>
            <a:ext cx="4238097" cy="523220"/>
          </a:xfrm>
          <a:prstGeom prst="rect">
            <a:avLst/>
          </a:prstGeom>
          <a:noFill/>
        </p:spPr>
        <p:txBody>
          <a:bodyPr wrap="square" rtlCol="0">
            <a:spAutoFit/>
          </a:bodyPr>
          <a:lstStyle/>
          <a:p>
            <a:pPr algn="ctr"/>
            <a:r>
              <a:rPr lang="en-US" sz="2800" dirty="0" smtClean="0">
                <a:latin typeface="AvenirNext LT Pro MediumCn" panose="020B0806020202020204" pitchFamily="34" charset="0"/>
              </a:rPr>
              <a:t>User Interface Design</a:t>
            </a:r>
            <a:endParaRPr lang="en-US" sz="2800" dirty="0">
              <a:latin typeface="AvenirNext LT Pro MediumCn" panose="020B0806020202020204" pitchFamily="34" charset="0"/>
            </a:endParaRPr>
          </a:p>
        </p:txBody>
      </p:sp>
    </p:spTree>
    <p:extLst>
      <p:ext uri="{BB962C8B-B14F-4D97-AF65-F5344CB8AC3E}">
        <p14:creationId xmlns:p14="http://schemas.microsoft.com/office/powerpoint/2010/main" val="30167682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4151" y="2721114"/>
            <a:ext cx="3815598" cy="707886"/>
          </a:xfrm>
          <a:prstGeom prst="rect">
            <a:avLst/>
          </a:prstGeom>
        </p:spPr>
        <p:txBody>
          <a:bodyPr wrap="square">
            <a:spAutoFit/>
          </a:bodyPr>
          <a:lstStyle/>
          <a:p>
            <a:r>
              <a:rPr lang="en-US" sz="4000" dirty="0" smtClean="0">
                <a:latin typeface="AvenirNext LT Pro MediumCn" panose="020B0806020202020204" pitchFamily="34" charset="0"/>
              </a:rPr>
              <a:t>Class Diagram </a:t>
            </a:r>
            <a:r>
              <a:rPr lang="en-US" sz="4000" dirty="0">
                <a:latin typeface="AvenirNext LT Pro MediumCn" panose="020B0806020202020204" pitchFamily="34" charset="0"/>
              </a:rPr>
              <a:t>: </a:t>
            </a:r>
            <a:endParaRPr lang="en-US" sz="4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8325" y="0"/>
            <a:ext cx="7053675" cy="6858000"/>
          </a:xfrm>
          <a:prstGeom prst="rect">
            <a:avLst/>
          </a:prstGeom>
        </p:spPr>
      </p:pic>
    </p:spTree>
    <p:extLst>
      <p:ext uri="{BB962C8B-B14F-4D97-AF65-F5344CB8AC3E}">
        <p14:creationId xmlns:p14="http://schemas.microsoft.com/office/powerpoint/2010/main" val="18488603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482" y="169818"/>
            <a:ext cx="9404723" cy="1400530"/>
          </a:xfrm>
        </p:spPr>
        <p:txBody>
          <a:bodyPr/>
          <a:lstStyle/>
          <a:p>
            <a:r>
              <a:rPr lang="en-US" sz="4400" dirty="0" smtClean="0">
                <a:latin typeface="AvenirNext LT Pro MediumCn" panose="020B0806020202020204" pitchFamily="34" charset="0"/>
              </a:rPr>
              <a:t>Activity Diagram </a:t>
            </a:r>
            <a:r>
              <a:rPr lang="en-US" sz="4400" dirty="0">
                <a:latin typeface="AvenirNext LT Pro MediumCn" panose="020B0806020202020204" pitchFamily="34" charset="0"/>
              </a:rPr>
              <a:t>: </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1571" y="1293223"/>
            <a:ext cx="1844015" cy="5411474"/>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792264" y="1293223"/>
            <a:ext cx="2291294" cy="541147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7196" y="1293223"/>
            <a:ext cx="2967276" cy="5411474"/>
          </a:xfrm>
          <a:prstGeom prst="rect">
            <a:avLst/>
          </a:prstGeom>
        </p:spPr>
      </p:pic>
    </p:spTree>
    <p:extLst>
      <p:ext uri="{BB962C8B-B14F-4D97-AF65-F5344CB8AC3E}">
        <p14:creationId xmlns:p14="http://schemas.microsoft.com/office/powerpoint/2010/main" val="12220854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8836318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Timeline Chart</a:t>
            </a:r>
            <a:endParaRPr lang="en-US" b="1" u="sng"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161706"/>
            <a:ext cx="12192000" cy="4278283"/>
          </a:xfrm>
        </p:spPr>
      </p:pic>
    </p:spTree>
    <p:extLst>
      <p:ext uri="{BB962C8B-B14F-4D97-AF65-F5344CB8AC3E}">
        <p14:creationId xmlns:p14="http://schemas.microsoft.com/office/powerpoint/2010/main" val="411896422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012058" y="774246"/>
            <a:ext cx="1319347" cy="230832"/>
          </a:xfrm>
          <a:prstGeom prst="rect">
            <a:avLst/>
          </a:prstGeom>
          <a:noFill/>
        </p:spPr>
        <p:txBody>
          <a:bodyPr wrap="square" rtlCol="0">
            <a:spAutoFit/>
          </a:bodyPr>
          <a:lstStyle/>
          <a:p>
            <a:r>
              <a:rPr lang="en-US" sz="800" b="1" dirty="0" smtClean="0">
                <a:solidFill>
                  <a:schemeClr val="bg1"/>
                </a:solidFill>
              </a:rPr>
              <a:t>Week 11   </a:t>
            </a:r>
            <a:r>
              <a:rPr lang="en-US" sz="900" b="1" dirty="0" smtClean="0">
                <a:solidFill>
                  <a:schemeClr val="bg1"/>
                </a:solidFill>
              </a:rPr>
              <a:t>Week 12</a:t>
            </a:r>
            <a:endParaRPr lang="en-US" sz="900" b="1" dirty="0">
              <a:solidFill>
                <a:schemeClr val="bg1"/>
              </a:solidFill>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69264"/>
            <a:ext cx="6114360" cy="57638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4360" y="540384"/>
            <a:ext cx="5954655" cy="5692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2499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6161" y="2281518"/>
            <a:ext cx="9404723" cy="1400530"/>
          </a:xfrm>
        </p:spPr>
        <p:txBody>
          <a:bodyPr/>
          <a:lstStyle/>
          <a:p>
            <a:pPr algn="ctr"/>
            <a:r>
              <a:rPr lang="en-US" sz="6000" b="1" dirty="0" smtClean="0">
                <a:latin typeface="AvenirNext LT Pro MediumCn" panose="020B0806020202020204" pitchFamily="34" charset="0"/>
              </a:rPr>
              <a:t>Budgeting</a:t>
            </a:r>
            <a:endParaRPr lang="en-US" sz="6000" b="1" dirty="0"/>
          </a:p>
        </p:txBody>
      </p:sp>
    </p:spTree>
    <p:extLst>
      <p:ext uri="{BB962C8B-B14F-4D97-AF65-F5344CB8AC3E}">
        <p14:creationId xmlns:p14="http://schemas.microsoft.com/office/powerpoint/2010/main" val="30002286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304800"/>
            <a:ext cx="5810250" cy="751915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9330" y="-304800"/>
            <a:ext cx="6491720" cy="8401050"/>
          </a:xfrm>
          <a:prstGeom prst="rect">
            <a:avLst/>
          </a:prstGeom>
        </p:spPr>
      </p:pic>
    </p:spTree>
    <p:extLst>
      <p:ext uri="{BB962C8B-B14F-4D97-AF65-F5344CB8AC3E}">
        <p14:creationId xmlns:p14="http://schemas.microsoft.com/office/powerpoint/2010/main" val="12374055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Software</a:t>
            </a:r>
            <a:endParaRPr lang="en-US" dirty="0">
              <a:latin typeface="AvenirNext LT Pro Regular" panose="020B0704020202020204" pitchFamily="34" charset="0"/>
            </a:endParaRPr>
          </a:p>
        </p:txBody>
      </p:sp>
      <p:sp>
        <p:nvSpPr>
          <p:cNvPr id="3" name="Content Placeholder 2"/>
          <p:cNvSpPr>
            <a:spLocks noGrp="1"/>
          </p:cNvSpPr>
          <p:nvPr>
            <p:ph idx="1"/>
          </p:nvPr>
        </p:nvSpPr>
        <p:spPr>
          <a:xfrm>
            <a:off x="1169608" y="1414245"/>
            <a:ext cx="8946541" cy="4195481"/>
          </a:xfrm>
        </p:spPr>
        <p:txBody>
          <a:bodyPr/>
          <a:lstStyle/>
          <a:p>
            <a:r>
              <a:rPr lang="en-US" dirty="0">
                <a:latin typeface="Arial" panose="020B0604020202020204" pitchFamily="34" charset="0"/>
                <a:cs typeface="Arial" panose="020B0604020202020204" pitchFamily="34" charset="0"/>
              </a:rPr>
              <a:t>We will use Visual Studio Code, </a:t>
            </a:r>
            <a:r>
              <a:rPr lang="en-US" dirty="0" err="1">
                <a:latin typeface="Arial" panose="020B0604020202020204" pitchFamily="34" charset="0"/>
                <a:cs typeface="Arial" panose="020B0604020202020204" pitchFamily="34" charset="0"/>
              </a:rPr>
              <a:t>Xampp</a:t>
            </a:r>
            <a:endParaRPr lang="en-US" dirty="0" smtClean="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Frontend: HTML</a:t>
            </a: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CSS,</a:t>
            </a:r>
          </a:p>
          <a:p>
            <a:r>
              <a:rPr lang="en-US" dirty="0" smtClean="0">
                <a:latin typeface="Arial" panose="020B0604020202020204" pitchFamily="34" charset="0"/>
                <a:cs typeface="Arial" panose="020B0604020202020204" pitchFamily="34" charset="0"/>
              </a:rPr>
              <a:t>Backend: JavaScript , PHP and MySQL</a:t>
            </a:r>
            <a:endParaRPr lang="en-US" dirty="0">
              <a:latin typeface="Arial" panose="020B0604020202020204" pitchFamily="34" charset="0"/>
              <a:cs typeface="Arial" panose="020B0604020202020204" pitchFamily="34" charset="0"/>
            </a:endParaRPr>
          </a:p>
        </p:txBody>
      </p:sp>
      <p:pic>
        <p:nvPicPr>
          <p:cNvPr id="3076" name="Picture 4" descr="https://fiverr-res.cloudinary.com/images/t_main1,q_auto,f_auto,q_auto,f_auto/gigs/101288278/original/1fe3a66906f2b692d78afeffd07bb1f9497719e0/fix-php-laravel-html-css-javascript-jquery-bug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5771" y="2847632"/>
            <a:ext cx="6368831" cy="3841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31356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910511938"/>
              </p:ext>
            </p:extLst>
          </p:nvPr>
        </p:nvGraphicFramePr>
        <p:xfrm>
          <a:off x="1698170" y="3279988"/>
          <a:ext cx="8749214" cy="2892013"/>
        </p:xfrm>
        <a:graphic>
          <a:graphicData uri="http://schemas.openxmlformats.org/drawingml/2006/table">
            <a:tbl>
              <a:tblPr firstRow="1" bandRow="1">
                <a:tableStyleId>{5C22544A-7EE6-4342-B048-85BDC9FD1C3A}</a:tableStyleId>
              </a:tblPr>
              <a:tblGrid>
                <a:gridCol w="4374607">
                  <a:extLst>
                    <a:ext uri="{9D8B030D-6E8A-4147-A177-3AD203B41FA5}">
                      <a16:colId xmlns:a16="http://schemas.microsoft.com/office/drawing/2014/main" xmlns="" val="1723181634"/>
                    </a:ext>
                  </a:extLst>
                </a:gridCol>
                <a:gridCol w="4374607">
                  <a:extLst>
                    <a:ext uri="{9D8B030D-6E8A-4147-A177-3AD203B41FA5}">
                      <a16:colId xmlns:a16="http://schemas.microsoft.com/office/drawing/2014/main" xmlns="" val="2889448328"/>
                    </a:ext>
                  </a:extLst>
                </a:gridCol>
              </a:tblGrid>
              <a:tr h="548103">
                <a:tc>
                  <a:txBody>
                    <a:bodyPr/>
                    <a:lstStyle/>
                    <a:p>
                      <a:pPr algn="ctr"/>
                      <a:r>
                        <a:rPr lang="en-US" dirty="0" smtClean="0"/>
                        <a:t>Name</a:t>
                      </a:r>
                      <a:endParaRPr lang="en-US" dirty="0"/>
                    </a:p>
                  </a:txBody>
                  <a:tcPr/>
                </a:tc>
                <a:tc>
                  <a:txBody>
                    <a:bodyPr/>
                    <a:lstStyle/>
                    <a:p>
                      <a:pPr algn="ctr"/>
                      <a:r>
                        <a:rPr lang="en-US" dirty="0" smtClean="0"/>
                        <a:t>ID</a:t>
                      </a:r>
                      <a:endParaRPr lang="en-US" dirty="0"/>
                    </a:p>
                  </a:txBody>
                  <a:tcPr/>
                </a:tc>
                <a:extLst>
                  <a:ext uri="{0D108BD9-81ED-4DB2-BD59-A6C34878D82A}">
                    <a16:rowId xmlns:a16="http://schemas.microsoft.com/office/drawing/2014/main" xmlns="" val="1337995461"/>
                  </a:ext>
                </a:extLst>
              </a:tr>
              <a:tr h="548103">
                <a:tc>
                  <a:txBody>
                    <a:bodyPr/>
                    <a:lstStyle/>
                    <a:p>
                      <a:pPr algn="ctr"/>
                      <a:r>
                        <a:rPr lang="en-US" sz="1800" kern="1200" dirty="0" smtClean="0">
                          <a:solidFill>
                            <a:schemeClr val="dk1"/>
                          </a:solidFill>
                          <a:effectLst/>
                          <a:latin typeface="Arial Rounded MT Bold" panose="020F0704030504030204" pitchFamily="34" charset="0"/>
                          <a:ea typeface="+mn-ea"/>
                          <a:cs typeface="+mn-cs"/>
                        </a:rPr>
                        <a:t>Md. Shakur Zaman</a:t>
                      </a:r>
                      <a:endParaRPr lang="en-US" dirty="0">
                        <a:latin typeface="Arial Rounded MT Bold" panose="020F0704030504030204" pitchFamily="34" charset="0"/>
                      </a:endParaRPr>
                    </a:p>
                  </a:txBody>
                  <a:tcPr/>
                </a:tc>
                <a:tc>
                  <a:txBody>
                    <a:bodyPr/>
                    <a:lstStyle/>
                    <a:p>
                      <a:pPr algn="ctr"/>
                      <a:r>
                        <a:rPr lang="en-US" sz="1800" kern="1200" dirty="0" smtClean="0">
                          <a:solidFill>
                            <a:schemeClr val="dk1"/>
                          </a:solidFill>
                          <a:effectLst/>
                          <a:latin typeface="Arial Rounded MT Bold" panose="020F0704030504030204" pitchFamily="34" charset="0"/>
                          <a:ea typeface="+mn-ea"/>
                          <a:cs typeface="+mn-cs"/>
                        </a:rPr>
                        <a:t>1531378642</a:t>
                      </a:r>
                      <a:endParaRPr lang="en-US" dirty="0">
                        <a:latin typeface="Arial Rounded MT Bold" panose="020F0704030504030204" pitchFamily="34" charset="0"/>
                      </a:endParaRPr>
                    </a:p>
                  </a:txBody>
                  <a:tcPr/>
                </a:tc>
                <a:extLst>
                  <a:ext uri="{0D108BD9-81ED-4DB2-BD59-A6C34878D82A}">
                    <a16:rowId xmlns:a16="http://schemas.microsoft.com/office/drawing/2014/main" xmlns="" val="1137004551"/>
                  </a:ext>
                </a:extLst>
              </a:tr>
              <a:tr h="548103">
                <a:tc>
                  <a:txBody>
                    <a:bodyPr/>
                    <a:lstStyle/>
                    <a:p>
                      <a:pPr algn="ctr"/>
                      <a:r>
                        <a:rPr lang="en-US" sz="1800" b="0" i="0" kern="1200" dirty="0" err="1" smtClean="0">
                          <a:solidFill>
                            <a:schemeClr val="dk1"/>
                          </a:solidFill>
                          <a:effectLst/>
                          <a:latin typeface="Arial Rounded MT Bold" panose="020F0704030504030204" pitchFamily="34" charset="0"/>
                          <a:ea typeface="+mn-ea"/>
                          <a:cs typeface="+mn-cs"/>
                        </a:rPr>
                        <a:t>Sadman</a:t>
                      </a:r>
                      <a:r>
                        <a:rPr lang="en-US" sz="1800" b="0" i="0" kern="1200" dirty="0" smtClean="0">
                          <a:solidFill>
                            <a:schemeClr val="dk1"/>
                          </a:solidFill>
                          <a:effectLst/>
                          <a:latin typeface="Arial Rounded MT Bold" panose="020F0704030504030204" pitchFamily="34" charset="0"/>
                          <a:ea typeface="+mn-ea"/>
                          <a:cs typeface="+mn-cs"/>
                        </a:rPr>
                        <a:t> </a:t>
                      </a:r>
                      <a:r>
                        <a:rPr lang="en-US" sz="1800" b="0" i="0" kern="1200" dirty="0" err="1" smtClean="0">
                          <a:solidFill>
                            <a:schemeClr val="dk1"/>
                          </a:solidFill>
                          <a:effectLst/>
                          <a:latin typeface="Arial Rounded MT Bold" panose="020F0704030504030204" pitchFamily="34" charset="0"/>
                          <a:ea typeface="+mn-ea"/>
                          <a:cs typeface="+mn-cs"/>
                        </a:rPr>
                        <a:t>Shapnil</a:t>
                      </a:r>
                      <a:endParaRPr lang="en-US" dirty="0">
                        <a:latin typeface="Arial Rounded MT Bold" panose="020F0704030504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kern="1200" dirty="0" smtClean="0">
                          <a:solidFill>
                            <a:schemeClr val="dk1"/>
                          </a:solidFill>
                          <a:effectLst/>
                          <a:latin typeface="Arial Rounded MT Bold" panose="020F0704030504030204" pitchFamily="34" charset="0"/>
                          <a:ea typeface="+mn-ea"/>
                          <a:cs typeface="+mn-cs"/>
                        </a:rPr>
                        <a:t>1712309642</a:t>
                      </a:r>
                      <a:endParaRPr lang="en-US" dirty="0" smtClean="0">
                        <a:latin typeface="Arial Rounded MT Bold" panose="020F0704030504030204" pitchFamily="34" charset="0"/>
                      </a:endParaRPr>
                    </a:p>
                  </a:txBody>
                  <a:tcPr/>
                </a:tc>
                <a:extLst>
                  <a:ext uri="{0D108BD9-81ED-4DB2-BD59-A6C34878D82A}">
                    <a16:rowId xmlns:a16="http://schemas.microsoft.com/office/drawing/2014/main" xmlns="" val="1157580269"/>
                  </a:ext>
                </a:extLst>
              </a:tr>
              <a:tr h="607624">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kern="1200" dirty="0" err="1" smtClean="0">
                          <a:solidFill>
                            <a:schemeClr val="dk1"/>
                          </a:solidFill>
                          <a:effectLst/>
                          <a:latin typeface="Arial Rounded MT Bold" panose="020F0704030504030204" pitchFamily="34" charset="0"/>
                          <a:ea typeface="+mn-ea"/>
                          <a:cs typeface="+mn-cs"/>
                        </a:rPr>
                        <a:t>Rifat</a:t>
                      </a:r>
                      <a:r>
                        <a:rPr lang="en-US" sz="1800" b="0" i="0" kern="1200" dirty="0" smtClean="0">
                          <a:solidFill>
                            <a:schemeClr val="dk1"/>
                          </a:solidFill>
                          <a:effectLst/>
                          <a:latin typeface="Arial Rounded MT Bold" panose="020F0704030504030204" pitchFamily="34" charset="0"/>
                          <a:ea typeface="+mn-ea"/>
                          <a:cs typeface="+mn-cs"/>
                        </a:rPr>
                        <a:t> Reza </a:t>
                      </a:r>
                      <a:r>
                        <a:rPr lang="en-US" sz="1800" b="0" i="0" kern="1200" dirty="0" err="1" smtClean="0">
                          <a:solidFill>
                            <a:schemeClr val="dk1"/>
                          </a:solidFill>
                          <a:effectLst/>
                          <a:latin typeface="Arial Rounded MT Bold" panose="020F0704030504030204" pitchFamily="34" charset="0"/>
                          <a:ea typeface="+mn-ea"/>
                          <a:cs typeface="+mn-cs"/>
                        </a:rPr>
                        <a:t>Ratul</a:t>
                      </a:r>
                      <a:endParaRPr lang="en-US" dirty="0" smtClean="0">
                        <a:latin typeface="Arial Rounded MT Bold" panose="020F0704030504030204" pitchFamily="34"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kern="1200" dirty="0" smtClean="0">
                          <a:solidFill>
                            <a:schemeClr val="dk1"/>
                          </a:solidFill>
                          <a:effectLst/>
                          <a:latin typeface="Arial Rounded MT Bold" panose="020F0704030504030204" pitchFamily="34" charset="0"/>
                          <a:ea typeface="+mn-ea"/>
                          <a:cs typeface="+mn-cs"/>
                        </a:rPr>
                        <a:t>1821005042</a:t>
                      </a:r>
                      <a:endParaRPr lang="en-US" dirty="0" smtClean="0">
                        <a:latin typeface="Arial Rounded MT Bold" panose="020F0704030504030204" pitchFamily="34" charset="0"/>
                      </a:endParaRPr>
                    </a:p>
                    <a:p>
                      <a:pPr marL="0" marR="0" indent="0" algn="ctr" defTabSz="457200" rtl="0" eaLnBrk="1" fontAlgn="auto" latinLnBrk="0" hangingPunct="1">
                        <a:lnSpc>
                          <a:spcPct val="100000"/>
                        </a:lnSpc>
                        <a:spcBef>
                          <a:spcPts val="0"/>
                        </a:spcBef>
                        <a:spcAft>
                          <a:spcPts val="0"/>
                        </a:spcAft>
                        <a:buClrTx/>
                        <a:buSzTx/>
                        <a:buFontTx/>
                        <a:buNone/>
                        <a:tabLst/>
                        <a:defRPr/>
                      </a:pPr>
                      <a:endParaRPr lang="en-US" dirty="0" smtClean="0">
                        <a:latin typeface="Arial Rounded MT Bold" panose="020F0704030504030204" pitchFamily="34" charset="0"/>
                      </a:endParaRPr>
                    </a:p>
                  </a:txBody>
                  <a:tcPr/>
                </a:tc>
                <a:extLst>
                  <a:ext uri="{0D108BD9-81ED-4DB2-BD59-A6C34878D82A}">
                    <a16:rowId xmlns:a16="http://schemas.microsoft.com/office/drawing/2014/main" xmlns="" val="1050334291"/>
                  </a:ext>
                </a:extLst>
              </a:tr>
              <a:tr h="607624">
                <a:tc>
                  <a:txBody>
                    <a:bodyPr/>
                    <a:lstStyle/>
                    <a:p>
                      <a:pPr algn="ctr"/>
                      <a:r>
                        <a:rPr lang="en-US" sz="1800" b="0" i="0" kern="1200" dirty="0" err="1" smtClean="0">
                          <a:solidFill>
                            <a:schemeClr val="dk1"/>
                          </a:solidFill>
                          <a:effectLst/>
                          <a:latin typeface="Arial Rounded MT Bold" panose="020F0704030504030204" pitchFamily="34" charset="0"/>
                          <a:ea typeface="+mn-ea"/>
                          <a:cs typeface="+mn-cs"/>
                        </a:rPr>
                        <a:t>Akhinur</a:t>
                      </a:r>
                      <a:r>
                        <a:rPr lang="en-US" sz="1800" b="0" i="0" kern="1200" dirty="0" smtClean="0">
                          <a:solidFill>
                            <a:schemeClr val="dk1"/>
                          </a:solidFill>
                          <a:effectLst/>
                          <a:latin typeface="Arial Rounded MT Bold" panose="020F0704030504030204" pitchFamily="34" charset="0"/>
                          <a:ea typeface="+mn-ea"/>
                          <a:cs typeface="+mn-cs"/>
                        </a:rPr>
                        <a:t> </a:t>
                      </a:r>
                      <a:r>
                        <a:rPr lang="en-US" sz="1800" b="0" i="0" kern="1200" dirty="0" err="1" smtClean="0">
                          <a:solidFill>
                            <a:schemeClr val="dk1"/>
                          </a:solidFill>
                          <a:effectLst/>
                          <a:latin typeface="Arial Rounded MT Bold" panose="020F0704030504030204" pitchFamily="34" charset="0"/>
                          <a:ea typeface="+mn-ea"/>
                          <a:cs typeface="+mn-cs"/>
                        </a:rPr>
                        <a:t>Akter</a:t>
                      </a:r>
                      <a:r>
                        <a:rPr lang="en-US" sz="1800" b="0" i="0" kern="1200" dirty="0" smtClean="0">
                          <a:solidFill>
                            <a:schemeClr val="dk1"/>
                          </a:solidFill>
                          <a:effectLst/>
                          <a:latin typeface="Arial Rounded MT Bold" panose="020F0704030504030204" pitchFamily="34" charset="0"/>
                          <a:ea typeface="+mn-ea"/>
                          <a:cs typeface="+mn-cs"/>
                        </a:rPr>
                        <a:t> </a:t>
                      </a:r>
                      <a:r>
                        <a:rPr lang="en-US" sz="1800" b="0" i="0" kern="1200" dirty="0" err="1" smtClean="0">
                          <a:solidFill>
                            <a:schemeClr val="dk1"/>
                          </a:solidFill>
                          <a:effectLst/>
                          <a:latin typeface="Arial Rounded MT Bold" panose="020F0704030504030204" pitchFamily="34" charset="0"/>
                          <a:ea typeface="+mn-ea"/>
                          <a:cs typeface="+mn-cs"/>
                        </a:rPr>
                        <a:t>Somaya</a:t>
                      </a:r>
                      <a:endParaRPr lang="en-US" dirty="0">
                        <a:latin typeface="Arial Rounded MT Bold" panose="020F0704030504030204" pitchFamily="34" charset="0"/>
                      </a:endParaRPr>
                    </a:p>
                  </a:txBody>
                  <a:tcPr/>
                </a:tc>
                <a:tc>
                  <a:txBody>
                    <a:bodyPr/>
                    <a:lstStyle/>
                    <a:p>
                      <a:pPr algn="ctr"/>
                      <a:r>
                        <a:rPr lang="en-US" sz="1800" b="0" i="0" kern="1200" dirty="0" smtClean="0">
                          <a:solidFill>
                            <a:schemeClr val="dk1"/>
                          </a:solidFill>
                          <a:effectLst/>
                          <a:latin typeface="Arial Rounded MT Bold" panose="020F0704030504030204" pitchFamily="34" charset="0"/>
                          <a:ea typeface="+mn-ea"/>
                          <a:cs typeface="+mn-cs"/>
                        </a:rPr>
                        <a:t>1831104042</a:t>
                      </a:r>
                      <a:endParaRPr lang="en-US" dirty="0">
                        <a:latin typeface="Arial Rounded MT Bold" panose="020F0704030504030204" pitchFamily="34" charset="0"/>
                      </a:endParaRPr>
                    </a:p>
                  </a:txBody>
                  <a:tcPr/>
                </a:tc>
                <a:extLst>
                  <a:ext uri="{0D108BD9-81ED-4DB2-BD59-A6C34878D82A}">
                    <a16:rowId xmlns:a16="http://schemas.microsoft.com/office/drawing/2014/main" xmlns="" val="3573292886"/>
                  </a:ext>
                </a:extLst>
              </a:tr>
            </a:tbl>
          </a:graphicData>
        </a:graphic>
      </p:graphicFrame>
      <p:sp>
        <p:nvSpPr>
          <p:cNvPr id="8" name="Title 1"/>
          <p:cNvSpPr txBox="1">
            <a:spLocks/>
          </p:cNvSpPr>
          <p:nvPr/>
        </p:nvSpPr>
        <p:spPr>
          <a:xfrm>
            <a:off x="2039984" y="921537"/>
            <a:ext cx="7772400" cy="1397726"/>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400" u="sng" dirty="0" smtClean="0">
                <a:latin typeface="AvenirNext LT Pro MediumCn" panose="020B0806020202020204" pitchFamily="34" charset="0"/>
              </a:rPr>
              <a:t>Project Name</a:t>
            </a:r>
          </a:p>
          <a:p>
            <a:pPr algn="ctr"/>
            <a:r>
              <a:rPr lang="en-US" dirty="0" smtClean="0">
                <a:latin typeface="Arial Black" panose="020B0A04020102020204" pitchFamily="34" charset="0"/>
              </a:rPr>
              <a:t>All About Fitness</a:t>
            </a:r>
          </a:p>
        </p:txBody>
      </p:sp>
      <p:sp>
        <p:nvSpPr>
          <p:cNvPr id="9" name="Title 1"/>
          <p:cNvSpPr txBox="1">
            <a:spLocks/>
          </p:cNvSpPr>
          <p:nvPr/>
        </p:nvSpPr>
        <p:spPr>
          <a:xfrm>
            <a:off x="2186577" y="2319263"/>
            <a:ext cx="7772400" cy="83602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dirty="0" smtClean="0">
                <a:latin typeface="AvenirNext LT Pro MediumCn" panose="020B0806020202020204" pitchFamily="34" charset="0"/>
              </a:rPr>
              <a:t>Group - 01</a:t>
            </a:r>
          </a:p>
        </p:txBody>
      </p:sp>
    </p:spTree>
    <p:extLst>
      <p:ext uri="{BB962C8B-B14F-4D97-AF65-F5344CB8AC3E}">
        <p14:creationId xmlns:p14="http://schemas.microsoft.com/office/powerpoint/2010/main" val="4658423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Black" panose="020B0A04020102020204" pitchFamily="34" charset="0"/>
              </a:rPr>
              <a:t>Conclusion</a:t>
            </a:r>
            <a:endParaRPr lang="en-US" dirty="0">
              <a:latin typeface="Arial Black" panose="020B0A04020102020204" pitchFamily="34" charset="0"/>
            </a:endParaRPr>
          </a:p>
        </p:txBody>
      </p:sp>
      <p:sp>
        <p:nvSpPr>
          <p:cNvPr id="3" name="Content Placeholder 2"/>
          <p:cNvSpPr>
            <a:spLocks noGrp="1"/>
          </p:cNvSpPr>
          <p:nvPr>
            <p:ph idx="1"/>
          </p:nvPr>
        </p:nvSpPr>
        <p:spPr/>
        <p:txBody>
          <a:bodyPr/>
          <a:lstStyle/>
          <a:p>
            <a:pPr marL="0" indent="0">
              <a:buNone/>
            </a:pPr>
            <a:r>
              <a:rPr lang="en-US" dirty="0">
                <a:latin typeface="Arial" panose="020B0604020202020204" pitchFamily="34" charset="0"/>
                <a:cs typeface="Arial" panose="020B0604020202020204" pitchFamily="34" charset="0"/>
              </a:rPr>
              <a:t>We hope that this app will be able to successfully meet the needs </a:t>
            </a:r>
            <a:r>
              <a:rPr lang="en-US" dirty="0" smtClean="0">
                <a:latin typeface="Arial" panose="020B0604020202020204" pitchFamily="34" charset="0"/>
                <a:cs typeface="Arial" panose="020B0604020202020204" pitchFamily="34" charset="0"/>
              </a:rPr>
              <a:t>of customers </a:t>
            </a:r>
            <a:r>
              <a:rPr lang="en-US" dirty="0">
                <a:latin typeface="Arial" panose="020B0604020202020204" pitchFamily="34" charset="0"/>
                <a:cs typeface="Arial" panose="020B0604020202020204" pitchFamily="34" charset="0"/>
              </a:rPr>
              <a:t>and vendors more than all the other applications currently on the market and everyone will be able to avail their services under a single application. As a result, those who used to create two separate applications at a higher cost will now be able to perform multiple tasks in one.</a:t>
            </a:r>
          </a:p>
        </p:txBody>
      </p:sp>
      <p:pic>
        <p:nvPicPr>
          <p:cNvPr id="4098" name="Picture 2" descr="https://drjohngkuna.com/wp-content/uploads/2017/08/1478967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0210" y="3945703"/>
            <a:ext cx="2859847" cy="2502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31426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i.123g.us/c/thank_everyday/card/325761.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442452"/>
            <a:ext cx="12192000" cy="7816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58701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5554" y="2662776"/>
            <a:ext cx="9784080" cy="3907897"/>
          </a:xfrm>
        </p:spPr>
      </p:pic>
      <p:sp>
        <p:nvSpPr>
          <p:cNvPr id="5" name="Title 4"/>
          <p:cNvSpPr>
            <a:spLocks noGrp="1"/>
          </p:cNvSpPr>
          <p:nvPr>
            <p:ph type="title"/>
          </p:nvPr>
        </p:nvSpPr>
        <p:spPr>
          <a:xfrm>
            <a:off x="715554" y="304800"/>
            <a:ext cx="9784080" cy="2241862"/>
          </a:xfrm>
        </p:spPr>
        <p:txBody>
          <a:bodyPr>
            <a:noAutofit/>
          </a:bodyPr>
          <a:lstStyle/>
          <a:p>
            <a:pPr algn="ctr"/>
            <a:r>
              <a:rPr lang="en-US" sz="2800" b="1" u="sng" dirty="0">
                <a:solidFill>
                  <a:schemeClr val="accent3">
                    <a:lumMod val="20000"/>
                    <a:lumOff val="80000"/>
                  </a:schemeClr>
                </a:solidFill>
                <a:latin typeface="Arial Black" panose="020B0A04020102020204" pitchFamily="34" charset="0"/>
                <a:cs typeface="Calibri" panose="020F0502020204030204" pitchFamily="34" charset="0"/>
              </a:rPr>
              <a:t>Introduction</a:t>
            </a:r>
            <a:r>
              <a:rPr lang="en-US" sz="1800" b="1" dirty="0">
                <a:solidFill>
                  <a:schemeClr val="accent3">
                    <a:lumMod val="20000"/>
                    <a:lumOff val="80000"/>
                  </a:schemeClr>
                </a:solidFill>
                <a:latin typeface="Calibri" panose="020F0502020204030204" pitchFamily="34" charset="0"/>
                <a:cs typeface="Calibri" panose="020F0502020204030204" pitchFamily="34" charset="0"/>
              </a:rPr>
              <a:t/>
            </a:r>
            <a:br>
              <a:rPr lang="en-US" sz="1800" b="1" dirty="0">
                <a:solidFill>
                  <a:schemeClr val="accent3">
                    <a:lumMod val="20000"/>
                    <a:lumOff val="80000"/>
                  </a:schemeClr>
                </a:solidFill>
                <a:latin typeface="Calibri" panose="020F0502020204030204" pitchFamily="34" charset="0"/>
                <a:cs typeface="Calibri" panose="020F0502020204030204" pitchFamily="34" charset="0"/>
              </a:rPr>
            </a:br>
            <a:r>
              <a:rPr lang="en-US" sz="1800" b="1" dirty="0">
                <a:solidFill>
                  <a:schemeClr val="accent3">
                    <a:lumMod val="20000"/>
                    <a:lumOff val="80000"/>
                  </a:schemeClr>
                </a:solidFill>
                <a:latin typeface="Calibri" panose="020F0502020204030204" pitchFamily="34" charset="0"/>
                <a:cs typeface="Calibri" panose="020F0502020204030204" pitchFamily="34" charset="0"/>
              </a:rPr>
              <a:t> </a:t>
            </a:r>
            <a:br>
              <a:rPr lang="en-US" sz="1800" b="1" dirty="0">
                <a:solidFill>
                  <a:schemeClr val="accent3">
                    <a:lumMod val="20000"/>
                    <a:lumOff val="80000"/>
                  </a:schemeClr>
                </a:solidFill>
                <a:latin typeface="Calibri" panose="020F0502020204030204" pitchFamily="34" charset="0"/>
                <a:cs typeface="Calibri" panose="020F0502020204030204" pitchFamily="34" charset="0"/>
              </a:rPr>
            </a:b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Our project is basically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for them who run the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fitness center. Those who will operate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the software</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they will be able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to add or update the information of all the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members of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their center and calculate their income and expenditure etc. and sell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exercise equipment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through this one software. On the other hand, users can buy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exercise equipment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at home and users can become a member of that organization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by purchasing </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a membership package and as a result they will get some </a:t>
            </a:r>
            <a:r>
              <a:rPr lang="en-US" sz="1800" b="1" dirty="0" smtClean="0">
                <a:solidFill>
                  <a:schemeClr val="accent3">
                    <a:lumMod val="20000"/>
                    <a:lumOff val="80000"/>
                  </a:schemeClr>
                </a:solidFill>
                <a:latin typeface="Arial Narrow" panose="020B0606020202030204" pitchFamily="34" charset="0"/>
                <a:cs typeface="Calibri" panose="020F0502020204030204" pitchFamily="34" charset="0"/>
              </a:rPr>
              <a:t>special benefits</a:t>
            </a:r>
            <a:r>
              <a:rPr lang="en-US" sz="1800" b="1" dirty="0">
                <a:solidFill>
                  <a:schemeClr val="accent3">
                    <a:lumMod val="20000"/>
                    <a:lumOff val="80000"/>
                  </a:schemeClr>
                </a:solidFill>
                <a:latin typeface="Arial Narrow" panose="020B0606020202030204" pitchFamily="34" charset="0"/>
                <a:cs typeface="Calibri" panose="020F0502020204030204" pitchFamily="34" charset="0"/>
              </a:rPr>
              <a:t>.</a:t>
            </a:r>
          </a:p>
        </p:txBody>
      </p:sp>
    </p:spTree>
    <p:extLst>
      <p:ext uri="{BB962C8B-B14F-4D97-AF65-F5344CB8AC3E}">
        <p14:creationId xmlns:p14="http://schemas.microsoft.com/office/powerpoint/2010/main" val="10857904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Rounded MT Bold" panose="020F0704030504030204" pitchFamily="34" charset="0"/>
              </a:rPr>
              <a:t>What is the goal?</a:t>
            </a:r>
          </a:p>
        </p:txBody>
      </p:sp>
      <p:sp>
        <p:nvSpPr>
          <p:cNvPr id="3" name="Content Placeholder 2"/>
          <p:cNvSpPr>
            <a:spLocks noGrp="1"/>
          </p:cNvSpPr>
          <p:nvPr>
            <p:ph idx="1"/>
          </p:nvPr>
        </p:nvSpPr>
        <p:spPr>
          <a:xfrm>
            <a:off x="1103313" y="2052918"/>
            <a:ext cx="8184378" cy="3433482"/>
          </a:xfrm>
        </p:spPr>
        <p:txBody>
          <a:bodyPr>
            <a:normAutofit/>
          </a:bodyPr>
          <a:lstStyle/>
          <a:p>
            <a:r>
              <a:rPr lang="en-US" dirty="0"/>
              <a:t>Our </a:t>
            </a:r>
            <a:r>
              <a:rPr lang="en-US" dirty="0" smtClean="0"/>
              <a:t>goal </a:t>
            </a:r>
            <a:r>
              <a:rPr lang="en-US" dirty="0"/>
              <a:t>is to bring people under a particular </a:t>
            </a:r>
            <a:r>
              <a:rPr lang="en-US" dirty="0" smtClean="0"/>
              <a:t>application.</a:t>
            </a:r>
          </a:p>
          <a:p>
            <a:r>
              <a:rPr lang="en-US" dirty="0" smtClean="0"/>
              <a:t>Also provide them a new system.  </a:t>
            </a:r>
            <a:r>
              <a:rPr lang="en-US" dirty="0"/>
              <a:t>By which they can enjoy more benefits in </a:t>
            </a:r>
            <a:r>
              <a:rPr lang="en-US" dirty="0" smtClean="0"/>
              <a:t>one application </a:t>
            </a:r>
            <a:r>
              <a:rPr lang="en-US" dirty="0"/>
              <a:t>and by which the seller and the </a:t>
            </a:r>
            <a:r>
              <a:rPr lang="en-US" dirty="0" smtClean="0"/>
              <a:t>consumer could get </a:t>
            </a:r>
            <a:r>
              <a:rPr lang="en-US" dirty="0"/>
              <a:t>all </a:t>
            </a:r>
            <a:r>
              <a:rPr lang="en-US" dirty="0" smtClean="0"/>
              <a:t>benefits.</a:t>
            </a:r>
          </a:p>
          <a:p>
            <a:r>
              <a:rPr lang="en-US" dirty="0"/>
              <a:t>And to make this project acceptable to more people in the </a:t>
            </a:r>
            <a:r>
              <a:rPr lang="en-US" dirty="0" smtClean="0"/>
              <a:t>future.</a:t>
            </a:r>
          </a:p>
          <a:p>
            <a:r>
              <a:rPr lang="en-US" dirty="0" smtClean="0"/>
              <a:t>Also Women and Children's can get benefit from this.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6285" y="4075610"/>
            <a:ext cx="4029624" cy="3064193"/>
          </a:xfrm>
          <a:prstGeom prst="rect">
            <a:avLst/>
          </a:prstGeom>
        </p:spPr>
      </p:pic>
    </p:spTree>
    <p:extLst>
      <p:ext uri="{BB962C8B-B14F-4D97-AF65-F5344CB8AC3E}">
        <p14:creationId xmlns:p14="http://schemas.microsoft.com/office/powerpoint/2010/main" val="15581925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1966" y="352698"/>
            <a:ext cx="9041674" cy="2488474"/>
          </a:xfrm>
        </p:spPr>
        <p:txBody>
          <a:bodyPr>
            <a:noAutofit/>
          </a:bodyPr>
          <a:lstStyle/>
          <a:p>
            <a:pPr algn="ctr">
              <a:lnSpc>
                <a:spcPct val="100000"/>
              </a:lnSpc>
            </a:pPr>
            <a:r>
              <a:rPr lang="en-US" sz="2800" b="1" u="sng" dirty="0" smtClean="0">
                <a:latin typeface="Arial Black" panose="020B0A04020102020204" pitchFamily="34" charset="0"/>
              </a:rPr>
              <a:t>Our Target Customers</a:t>
            </a:r>
            <a:r>
              <a:rPr lang="en-US" sz="2800" b="1" u="sng" dirty="0">
                <a:latin typeface="Arial Black" panose="020B0A04020102020204" pitchFamily="34" charset="0"/>
              </a:rPr>
              <a:t>:</a:t>
            </a:r>
            <a:br>
              <a:rPr lang="en-US" sz="2800" b="1" u="sng" dirty="0">
                <a:latin typeface="Arial Black" panose="020B0A04020102020204" pitchFamily="34" charset="0"/>
              </a:rPr>
            </a:br>
            <a:r>
              <a:rPr lang="en-US" sz="1800" b="1" dirty="0">
                <a:latin typeface="Arial Black" panose="020B0A04020102020204" pitchFamily="34" charset="0"/>
              </a:rPr>
              <a:t/>
            </a:r>
            <a:br>
              <a:rPr lang="en-US" sz="1800" b="1" dirty="0">
                <a:latin typeface="Arial Black" panose="020B0A04020102020204" pitchFamily="34" charset="0"/>
              </a:rPr>
            </a:br>
            <a:r>
              <a:rPr lang="en-US" sz="1800" b="1" dirty="0">
                <a:solidFill>
                  <a:schemeClr val="accent1">
                    <a:lumMod val="60000"/>
                    <a:lumOff val="40000"/>
                  </a:schemeClr>
                </a:solidFill>
                <a:latin typeface="Arial Narrow" panose="020B0606020202030204" pitchFamily="34" charset="0"/>
              </a:rPr>
              <a:t>Basically, our target customers are those who run the fitness center. There are many people who have created a separate website application for buying and selling products and have created a separate application for their fitness center management system.</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15737" y="2554198"/>
            <a:ext cx="7474132" cy="4204200"/>
          </a:xfrm>
        </p:spPr>
      </p:pic>
    </p:spTree>
    <p:extLst>
      <p:ext uri="{BB962C8B-B14F-4D97-AF65-F5344CB8AC3E}">
        <p14:creationId xmlns:p14="http://schemas.microsoft.com/office/powerpoint/2010/main" val="17193085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1967" y="904241"/>
            <a:ext cx="9394371" cy="2488474"/>
          </a:xfrm>
        </p:spPr>
        <p:txBody>
          <a:bodyPr>
            <a:noAutofit/>
          </a:bodyPr>
          <a:lstStyle/>
          <a:p>
            <a:pPr algn="ctr">
              <a:lnSpc>
                <a:spcPct val="100000"/>
              </a:lnSpc>
            </a:pPr>
            <a:r>
              <a:rPr lang="en-US" sz="2800" b="1" u="sng" dirty="0" smtClean="0">
                <a:latin typeface="Arial Black" panose="020B0A04020102020204" pitchFamily="34" charset="0"/>
              </a:rPr>
              <a:t>Our Target Audience</a:t>
            </a:r>
            <a:r>
              <a:rPr lang="en-US" sz="2800" b="1" u="sng" dirty="0">
                <a:latin typeface="Arial Black" panose="020B0A04020102020204" pitchFamily="34" charset="0"/>
              </a:rPr>
              <a:t/>
            </a:r>
            <a:br>
              <a:rPr lang="en-US" sz="2800" b="1" u="sng" dirty="0">
                <a:latin typeface="Arial Black" panose="020B0A04020102020204" pitchFamily="34" charset="0"/>
              </a:rPr>
            </a:br>
            <a:r>
              <a:rPr lang="en-US" sz="1800" b="1" dirty="0">
                <a:latin typeface="Arial Black" panose="020B0A04020102020204" pitchFamily="34" charset="0"/>
              </a:rPr>
              <a:t/>
            </a:r>
            <a:br>
              <a:rPr lang="en-US" sz="1800" b="1" dirty="0">
                <a:latin typeface="Arial Black" panose="020B0A04020102020204" pitchFamily="34" charset="0"/>
              </a:rPr>
            </a:br>
            <a:r>
              <a:rPr lang="en-US" sz="1800" b="1" dirty="0">
                <a:solidFill>
                  <a:schemeClr val="accent2">
                    <a:lumMod val="40000"/>
                    <a:lumOff val="60000"/>
                  </a:schemeClr>
                </a:solidFill>
                <a:latin typeface="Arial Narrow" panose="020B0606020202030204" pitchFamily="34" charset="0"/>
              </a:rPr>
              <a:t>Our main </a:t>
            </a:r>
            <a:r>
              <a:rPr lang="en-US" sz="1800" b="1" dirty="0" smtClean="0">
                <a:solidFill>
                  <a:schemeClr val="accent2">
                    <a:lumMod val="40000"/>
                    <a:lumOff val="60000"/>
                  </a:schemeClr>
                </a:solidFill>
                <a:latin typeface="Arial Narrow" panose="020B0606020202030204" pitchFamily="34" charset="0"/>
              </a:rPr>
              <a:t>audience </a:t>
            </a:r>
            <a:r>
              <a:rPr lang="en-US" sz="1800" b="1" dirty="0">
                <a:solidFill>
                  <a:schemeClr val="accent2">
                    <a:lumMod val="40000"/>
                    <a:lumOff val="60000"/>
                  </a:schemeClr>
                </a:solidFill>
                <a:latin typeface="Arial Narrow" panose="020B0606020202030204" pitchFamily="34" charset="0"/>
              </a:rPr>
              <a:t>are health </a:t>
            </a:r>
            <a:r>
              <a:rPr lang="en-US" sz="1800" b="1" dirty="0" smtClean="0">
                <a:solidFill>
                  <a:schemeClr val="accent2">
                    <a:lumMod val="40000"/>
                    <a:lumOff val="60000"/>
                  </a:schemeClr>
                </a:solidFill>
                <a:latin typeface="Arial Narrow" panose="020B0606020202030204" pitchFamily="34" charset="0"/>
              </a:rPr>
              <a:t>conscious </a:t>
            </a:r>
            <a:r>
              <a:rPr lang="en-US" sz="1800" b="1" dirty="0">
                <a:solidFill>
                  <a:schemeClr val="accent2">
                    <a:lumMod val="40000"/>
                    <a:lumOff val="60000"/>
                  </a:schemeClr>
                </a:solidFill>
                <a:latin typeface="Arial Narrow" panose="020B0606020202030204" pitchFamily="34" charset="0"/>
              </a:rPr>
              <a:t>men </a:t>
            </a:r>
            <a:r>
              <a:rPr lang="en-US" sz="1800" b="1" dirty="0" smtClean="0">
                <a:solidFill>
                  <a:schemeClr val="accent2">
                    <a:lumMod val="40000"/>
                    <a:lumOff val="60000"/>
                  </a:schemeClr>
                </a:solidFill>
                <a:latin typeface="Arial Narrow" panose="020B0606020202030204" pitchFamily="34" charset="0"/>
              </a:rPr>
              <a:t>, </a:t>
            </a:r>
            <a:r>
              <a:rPr lang="en-US" sz="1800" b="1" dirty="0">
                <a:solidFill>
                  <a:schemeClr val="accent2">
                    <a:lumMod val="40000"/>
                    <a:lumOff val="60000"/>
                  </a:schemeClr>
                </a:solidFill>
                <a:latin typeface="Arial Narrow" panose="020B0606020202030204" pitchFamily="34" charset="0"/>
              </a:rPr>
              <a:t>women </a:t>
            </a:r>
            <a:r>
              <a:rPr lang="en-US" sz="1800" b="1" dirty="0" smtClean="0">
                <a:solidFill>
                  <a:schemeClr val="accent2">
                    <a:lumMod val="40000"/>
                    <a:lumOff val="60000"/>
                  </a:schemeClr>
                </a:solidFill>
                <a:latin typeface="Arial Narrow" panose="020B0606020202030204" pitchFamily="34" charset="0"/>
              </a:rPr>
              <a:t>and </a:t>
            </a:r>
            <a:r>
              <a:rPr lang="en-US" sz="1800" b="1" dirty="0">
                <a:solidFill>
                  <a:schemeClr val="accent2">
                    <a:lumMod val="40000"/>
                    <a:lumOff val="60000"/>
                  </a:schemeClr>
                </a:solidFill>
                <a:latin typeface="Arial Narrow" panose="020B0606020202030204" pitchFamily="34" charset="0"/>
              </a:rPr>
              <a:t>children of all ages who like to change their </a:t>
            </a:r>
            <a:r>
              <a:rPr lang="en-US" sz="1800" b="1" dirty="0" smtClean="0">
                <a:solidFill>
                  <a:schemeClr val="accent2">
                    <a:lumMod val="40000"/>
                    <a:lumOff val="60000"/>
                  </a:schemeClr>
                </a:solidFill>
                <a:latin typeface="Arial Narrow" panose="020B0606020202030204" pitchFamily="34" charset="0"/>
              </a:rPr>
              <a:t>lifestyle . Just </a:t>
            </a:r>
            <a:r>
              <a:rPr lang="en-US" sz="1800" b="1" dirty="0">
                <a:solidFill>
                  <a:schemeClr val="accent2">
                    <a:lumMod val="40000"/>
                    <a:lumOff val="60000"/>
                  </a:schemeClr>
                </a:solidFill>
                <a:latin typeface="Arial Narrow" panose="020B0606020202030204" pitchFamily="34" charset="0"/>
              </a:rPr>
              <a:t>as they can buy products at home, so they can </a:t>
            </a:r>
            <a:r>
              <a:rPr lang="en-US" sz="1800" b="1" dirty="0" smtClean="0">
                <a:solidFill>
                  <a:schemeClr val="accent2">
                    <a:lumMod val="40000"/>
                    <a:lumOff val="60000"/>
                  </a:schemeClr>
                </a:solidFill>
                <a:latin typeface="Arial Narrow" panose="020B0606020202030204" pitchFamily="34" charset="0"/>
              </a:rPr>
              <a:t>also subscribe membership </a:t>
            </a:r>
            <a:r>
              <a:rPr lang="en-US" sz="1800" b="1" dirty="0">
                <a:solidFill>
                  <a:schemeClr val="accent2">
                    <a:lumMod val="40000"/>
                    <a:lumOff val="60000"/>
                  </a:schemeClr>
                </a:solidFill>
                <a:latin typeface="Arial Narrow" panose="020B0606020202030204" pitchFamily="34" charset="0"/>
              </a:rPr>
              <a:t>at </a:t>
            </a:r>
            <a:r>
              <a:rPr lang="en-US" sz="1800" b="1" dirty="0" smtClean="0">
                <a:solidFill>
                  <a:schemeClr val="accent2">
                    <a:lumMod val="40000"/>
                    <a:lumOff val="60000"/>
                  </a:schemeClr>
                </a:solidFill>
                <a:latin typeface="Arial Narrow" panose="020B0606020202030204" pitchFamily="34" charset="0"/>
              </a:rPr>
              <a:t>home.</a:t>
            </a:r>
            <a:endParaRPr lang="en-US" sz="1800" b="1" dirty="0">
              <a:solidFill>
                <a:schemeClr val="accent2">
                  <a:lumMod val="40000"/>
                  <a:lumOff val="60000"/>
                </a:schemeClr>
              </a:solidFill>
              <a:latin typeface="Arial Narrow" panose="020B060602020203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8168" y="3519214"/>
            <a:ext cx="4128169" cy="2757488"/>
          </a:xfrm>
          <a:prstGeom prst="rect">
            <a:avLst/>
          </a:prstGeom>
        </p:spPr>
      </p:pic>
      <p:pic>
        <p:nvPicPr>
          <p:cNvPr id="2050" name="Picture 2" descr="May be an image of 1 person and indoo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31967" y="3519214"/>
            <a:ext cx="4902200" cy="2757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69264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Rounded MT Bold" panose="020F0704030504030204" pitchFamily="34" charset="0"/>
              </a:rPr>
              <a:t>Why we need this Application ?</a:t>
            </a:r>
            <a:endParaRPr lang="en-US" dirty="0">
              <a:latin typeface="Arial Rounded MT Bold" panose="020F0704030504030204" pitchFamily="34" charset="0"/>
            </a:endParaRPr>
          </a:p>
        </p:txBody>
      </p:sp>
      <p:sp>
        <p:nvSpPr>
          <p:cNvPr id="3" name="Content Placeholder 2"/>
          <p:cNvSpPr>
            <a:spLocks noGrp="1"/>
          </p:cNvSpPr>
          <p:nvPr>
            <p:ph idx="1"/>
          </p:nvPr>
        </p:nvSpPr>
        <p:spPr>
          <a:xfrm>
            <a:off x="958172" y="1407886"/>
            <a:ext cx="8079877" cy="4953725"/>
          </a:xfrm>
        </p:spPr>
        <p:txBody>
          <a:bodyPr>
            <a:normAutofit fontScale="92500" lnSpcReduction="10000"/>
          </a:bodyPr>
          <a:lstStyle/>
          <a:p>
            <a:r>
              <a:rPr lang="en-US" dirty="0">
                <a:latin typeface="Arial Rounded MT Bold" panose="020F0704030504030204" pitchFamily="34" charset="0"/>
              </a:rPr>
              <a:t>As the pandemic </a:t>
            </a:r>
            <a:r>
              <a:rPr lang="en-US" dirty="0" smtClean="0">
                <a:latin typeface="Arial Rounded MT Bold" panose="020F0704030504030204" pitchFamily="34" charset="0"/>
              </a:rPr>
              <a:t>causes more restrictions, this </a:t>
            </a:r>
            <a:r>
              <a:rPr lang="en-US" dirty="0">
                <a:latin typeface="Arial Rounded MT Bold" panose="020F0704030504030204" pitchFamily="34" charset="0"/>
              </a:rPr>
              <a:t>system will enable members to book and schedule their own time slots through </a:t>
            </a:r>
            <a:r>
              <a:rPr lang="en-US" dirty="0" smtClean="0">
                <a:latin typeface="Arial Rounded MT Bold" panose="020F0704030504030204" pitchFamily="34" charset="0"/>
              </a:rPr>
              <a:t>online.</a:t>
            </a:r>
          </a:p>
          <a:p>
            <a:r>
              <a:rPr lang="en-US" dirty="0" smtClean="0">
                <a:latin typeface="Arial Rounded MT Bold" panose="020F0704030504030204" pitchFamily="34" charset="0"/>
              </a:rPr>
              <a:t>This </a:t>
            </a:r>
            <a:r>
              <a:rPr lang="en-US" dirty="0">
                <a:latin typeface="Arial Rounded MT Bold" panose="020F0704030504030204" pitchFamily="34" charset="0"/>
              </a:rPr>
              <a:t>will eventually decline the risk of being infected. This system will arrange a benefits to both parties. Besides, customers will able to buy fitness equipment’s and certain products through </a:t>
            </a:r>
            <a:r>
              <a:rPr lang="en-US" dirty="0" smtClean="0">
                <a:latin typeface="Arial Rounded MT Bold" panose="020F0704030504030204" pitchFamily="34" charset="0"/>
              </a:rPr>
              <a:t>online.</a:t>
            </a:r>
          </a:p>
          <a:p>
            <a:r>
              <a:rPr lang="en-US" dirty="0" smtClean="0">
                <a:latin typeface="Arial Rounded MT Bold" panose="020F0704030504030204" pitchFamily="34" charset="0"/>
              </a:rPr>
              <a:t>However</a:t>
            </a:r>
            <a:r>
              <a:rPr lang="en-US" dirty="0">
                <a:latin typeface="Arial Rounded MT Bold" panose="020F0704030504030204" pitchFamily="34" charset="0"/>
              </a:rPr>
              <a:t>, the gym members will get special discounts on the same equipment’s and products. Moreover, certain facilities like </a:t>
            </a:r>
            <a:r>
              <a:rPr lang="en-US" dirty="0" smtClean="0">
                <a:latin typeface="Arial Rounded MT Bold" panose="020F0704030504030204" pitchFamily="34" charset="0"/>
              </a:rPr>
              <a:t>personal trainer, </a:t>
            </a:r>
            <a:r>
              <a:rPr lang="en-US" dirty="0">
                <a:latin typeface="Arial Rounded MT Bold" panose="020F0704030504030204" pitchFamily="34" charset="0"/>
              </a:rPr>
              <a:t>Buy Membership Online, </a:t>
            </a:r>
            <a:r>
              <a:rPr lang="en-US" dirty="0" smtClean="0">
                <a:latin typeface="Arial Rounded MT Bold" panose="020F0704030504030204" pitchFamily="34" charset="0"/>
              </a:rPr>
              <a:t>Discount offer </a:t>
            </a:r>
            <a:r>
              <a:rPr lang="en-US" dirty="0">
                <a:latin typeface="Arial Rounded MT Bold" panose="020F0704030504030204" pitchFamily="34" charset="0"/>
              </a:rPr>
              <a:t>etc. will be available for the members only. </a:t>
            </a:r>
            <a:endParaRPr lang="en-US" dirty="0" smtClean="0">
              <a:latin typeface="Arial Rounded MT Bold" panose="020F0704030504030204" pitchFamily="34" charset="0"/>
            </a:endParaRPr>
          </a:p>
          <a:p>
            <a:r>
              <a:rPr lang="en-US" dirty="0" smtClean="0">
                <a:latin typeface="Arial Rounded MT Bold" panose="020F0704030504030204" pitchFamily="34" charset="0"/>
              </a:rPr>
              <a:t>On </a:t>
            </a:r>
            <a:r>
              <a:rPr lang="en-US" dirty="0">
                <a:latin typeface="Arial Rounded MT Bold" panose="020F0704030504030204" pitchFamily="34" charset="0"/>
              </a:rPr>
              <a:t>the other hand, those who run a fitness center used to need two different software’s. One is to manage their gym data and the other is if they were selling any product. But now they can do these two things together through a software and at the same time can register for membership online at home.</a:t>
            </a:r>
          </a:p>
        </p:txBody>
      </p:sp>
      <p:pic>
        <p:nvPicPr>
          <p:cNvPr id="1026" name="Picture 2" descr="https://cdn.pixabay.com/photo/2020/10/17/22/27/question-5663412_128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88509" y="3222171"/>
            <a:ext cx="3303491" cy="3635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39603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venirNext LT Pro MediumCn" panose="020B0806020202020204" pitchFamily="34" charset="0"/>
              </a:rPr>
              <a:t>  Function &amp; Specialty  </a:t>
            </a:r>
            <a:endParaRPr lang="en-US" dirty="0">
              <a:latin typeface="AvenirNext LT Pro MediumCn" panose="020B0806020202020204" pitchFamily="34" charset="0"/>
            </a:endParaRPr>
          </a:p>
        </p:txBody>
      </p:sp>
      <p:sp>
        <p:nvSpPr>
          <p:cNvPr id="3" name="Content Placeholder 2"/>
          <p:cNvSpPr>
            <a:spLocks noGrp="1"/>
          </p:cNvSpPr>
          <p:nvPr>
            <p:ph idx="1"/>
          </p:nvPr>
        </p:nvSpPr>
        <p:spPr>
          <a:xfrm>
            <a:off x="1103313" y="1673935"/>
            <a:ext cx="6760528" cy="4195481"/>
          </a:xfrm>
        </p:spPr>
        <p:txBody>
          <a:bodyPr>
            <a:normAutofit fontScale="77500" lnSpcReduction="20000"/>
          </a:bodyPr>
          <a:lstStyle/>
          <a:p>
            <a:pPr marL="0" indent="0">
              <a:buNone/>
            </a:pPr>
            <a:r>
              <a:rPr lang="en-US" b="1" dirty="0" smtClean="0">
                <a:latin typeface="Arial" panose="020B0604020202020204" pitchFamily="34" charset="0"/>
                <a:cs typeface="Arial" panose="020B0604020202020204" pitchFamily="34" charset="0"/>
              </a:rPr>
              <a:t>For User –</a:t>
            </a:r>
          </a:p>
          <a:p>
            <a:r>
              <a:rPr lang="en-US" dirty="0" smtClean="0">
                <a:latin typeface="Arial" panose="020B0604020202020204" pitchFamily="34" charset="0"/>
                <a:cs typeface="Arial" panose="020B0604020202020204" pitchFamily="34" charset="0"/>
              </a:rPr>
              <a:t>Buy Equipment / Product</a:t>
            </a:r>
          </a:p>
          <a:p>
            <a:r>
              <a:rPr lang="en-US" dirty="0" smtClean="0">
                <a:latin typeface="Arial" panose="020B0604020202020204" pitchFamily="34" charset="0"/>
                <a:cs typeface="Arial" panose="020B0604020202020204" pitchFamily="34" charset="0"/>
              </a:rPr>
              <a:t>Buy Membership Package</a:t>
            </a:r>
          </a:p>
          <a:p>
            <a:r>
              <a:rPr lang="en-US" dirty="0" smtClean="0">
                <a:latin typeface="Arial" panose="020B0604020202020204" pitchFamily="34" charset="0"/>
                <a:cs typeface="Arial" panose="020B0604020202020204" pitchFamily="34" charset="0"/>
              </a:rPr>
              <a:t>Set Own Workout Planning</a:t>
            </a:r>
          </a:p>
          <a:p>
            <a:r>
              <a:rPr lang="en-US" dirty="0" smtClean="0">
                <a:latin typeface="Arial" panose="020B0604020202020204" pitchFamily="34" charset="0"/>
                <a:cs typeface="Arial" panose="020B0604020202020204" pitchFamily="34" charset="0"/>
              </a:rPr>
              <a:t>Assigning Trainer Personally </a:t>
            </a:r>
          </a:p>
          <a:p>
            <a:r>
              <a:rPr lang="en-US" dirty="0" smtClean="0">
                <a:latin typeface="Arial" panose="020B0604020202020204" pitchFamily="34" charset="0"/>
                <a:cs typeface="Arial" panose="020B0604020202020204" pitchFamily="34" charset="0"/>
              </a:rPr>
              <a:t>Update their full account </a:t>
            </a:r>
          </a:p>
          <a:p>
            <a:pPr marL="0" indent="0">
              <a:buNone/>
            </a:pPr>
            <a:endParaRPr lang="en-US" dirty="0" smtClean="0">
              <a:latin typeface="Arial" panose="020B0604020202020204" pitchFamily="34" charset="0"/>
              <a:cs typeface="Arial" panose="020B0604020202020204" pitchFamily="34" charset="0"/>
            </a:endParaRPr>
          </a:p>
          <a:p>
            <a:pPr marL="0" indent="0">
              <a:buNone/>
            </a:pPr>
            <a:r>
              <a:rPr lang="en-US" b="1" dirty="0" smtClean="0">
                <a:latin typeface="Arial" panose="020B0604020202020204" pitchFamily="34" charset="0"/>
                <a:cs typeface="Arial" panose="020B0604020202020204" pitchFamily="34" charset="0"/>
              </a:rPr>
              <a:t>For Admin –</a:t>
            </a:r>
          </a:p>
          <a:p>
            <a:r>
              <a:rPr lang="en-US" dirty="0" smtClean="0">
                <a:latin typeface="Arial" panose="020B0604020202020204" pitchFamily="34" charset="0"/>
                <a:cs typeface="Arial" panose="020B0604020202020204" pitchFamily="34" charset="0"/>
              </a:rPr>
              <a:t>Can Manage full system </a:t>
            </a:r>
          </a:p>
          <a:p>
            <a:r>
              <a:rPr lang="en-US" dirty="0" smtClean="0">
                <a:latin typeface="Arial" panose="020B0604020202020204" pitchFamily="34" charset="0"/>
                <a:cs typeface="Arial" panose="020B0604020202020204" pitchFamily="34" charset="0"/>
              </a:rPr>
              <a:t>Add Members detail to his Database </a:t>
            </a:r>
          </a:p>
          <a:p>
            <a:r>
              <a:rPr lang="en-US" dirty="0" smtClean="0">
                <a:latin typeface="Arial" panose="020B0604020202020204" pitchFamily="34" charset="0"/>
                <a:cs typeface="Arial" panose="020B0604020202020204" pitchFamily="34" charset="0"/>
              </a:rPr>
              <a:t>Upload Products</a:t>
            </a:r>
          </a:p>
          <a:p>
            <a:r>
              <a:rPr lang="en-US" dirty="0" smtClean="0">
                <a:latin typeface="Arial" panose="020B0604020202020204" pitchFamily="34" charset="0"/>
                <a:cs typeface="Arial" panose="020B0604020202020204" pitchFamily="34" charset="0"/>
              </a:rPr>
              <a:t>Can send Notice</a:t>
            </a:r>
          </a:p>
          <a:p>
            <a:r>
              <a:rPr lang="en-US" dirty="0" smtClean="0">
                <a:latin typeface="Arial" panose="020B0604020202020204" pitchFamily="34" charset="0"/>
                <a:cs typeface="Arial" panose="020B0604020202020204" pitchFamily="34" charset="0"/>
              </a:rPr>
              <a:t>Manage Trainer</a:t>
            </a:r>
          </a:p>
          <a:p>
            <a:endParaRPr lang="en-US" dirty="0" smtClean="0">
              <a:latin typeface="Arial" panose="020B0604020202020204" pitchFamily="34" charset="0"/>
              <a:cs typeface="Arial" panose="020B0604020202020204" pitchFamily="34" charset="0"/>
            </a:endParaRPr>
          </a:p>
          <a:p>
            <a:endParaRPr lang="en-US" dirty="0" smtClean="0">
              <a:latin typeface="Arial" panose="020B0604020202020204" pitchFamily="34" charset="0"/>
              <a:cs typeface="Arial" panose="020B0604020202020204" pitchFamily="34" charset="0"/>
            </a:endParaRPr>
          </a:p>
          <a:p>
            <a:endParaRPr lang="en-US" dirty="0" smtClean="0">
              <a:latin typeface="Arial" panose="020B0604020202020204" pitchFamily="34" charset="0"/>
              <a:cs typeface="Arial" panose="020B0604020202020204" pitchFamily="34" charset="0"/>
            </a:endParaRPr>
          </a:p>
          <a:p>
            <a:endParaRPr lang="en-US" dirty="0" smtClean="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pic>
        <p:nvPicPr>
          <p:cNvPr id="11266" name="Picture 2" descr="https://elearning.ihtsdotools.org/pluginfile.php/6781/mod_book/chapter/327/welcom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1372" y="1053317"/>
            <a:ext cx="4980332" cy="5693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6883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269836"/>
            <a:ext cx="9404723" cy="1400530"/>
          </a:xfrm>
        </p:spPr>
        <p:txBody>
          <a:bodyPr/>
          <a:lstStyle/>
          <a:p>
            <a:r>
              <a:rPr lang="en-US" dirty="0" smtClean="0">
                <a:latin typeface="Arial Narrow" panose="020B0606020202030204" pitchFamily="34" charset="0"/>
              </a:rPr>
              <a:t>What was our process to start this project ?</a:t>
            </a:r>
            <a:endParaRPr lang="en-US" dirty="0">
              <a:latin typeface="Arial Narrow" panose="020B0606020202030204" pitchFamily="34" charset="0"/>
            </a:endParaRPr>
          </a:p>
        </p:txBody>
      </p:sp>
      <p:sp>
        <p:nvSpPr>
          <p:cNvPr id="3" name="Content Placeholder 2"/>
          <p:cNvSpPr>
            <a:spLocks noGrp="1"/>
          </p:cNvSpPr>
          <p:nvPr>
            <p:ph idx="1"/>
          </p:nvPr>
        </p:nvSpPr>
        <p:spPr>
          <a:xfrm>
            <a:off x="1104293" y="1334460"/>
            <a:ext cx="8946541" cy="4195481"/>
          </a:xfrm>
        </p:spPr>
        <p:txBody>
          <a:bodyPr/>
          <a:lstStyle/>
          <a:p>
            <a:r>
              <a:rPr lang="en-US" dirty="0">
                <a:solidFill>
                  <a:schemeClr val="accent2">
                    <a:lumMod val="20000"/>
                    <a:lumOff val="80000"/>
                  </a:schemeClr>
                </a:solidFill>
              </a:rPr>
              <a:t>We first research the sustainability of this </a:t>
            </a:r>
            <a:r>
              <a:rPr lang="en-US" dirty="0" smtClean="0">
                <a:solidFill>
                  <a:schemeClr val="accent2">
                    <a:lumMod val="20000"/>
                    <a:lumOff val="80000"/>
                  </a:schemeClr>
                </a:solidFill>
              </a:rPr>
              <a:t>management System.</a:t>
            </a:r>
          </a:p>
          <a:p>
            <a:r>
              <a:rPr lang="en-US" dirty="0" smtClean="0">
                <a:solidFill>
                  <a:schemeClr val="accent2">
                    <a:lumMod val="20000"/>
                    <a:lumOff val="80000"/>
                  </a:schemeClr>
                </a:solidFill>
              </a:rPr>
              <a:t>Find out </a:t>
            </a:r>
            <a:r>
              <a:rPr lang="en-US" dirty="0">
                <a:solidFill>
                  <a:schemeClr val="accent2">
                    <a:lumMod val="20000"/>
                    <a:lumOff val="80000"/>
                  </a:schemeClr>
                </a:solidFill>
              </a:rPr>
              <a:t>what other web sites on the market do not have</a:t>
            </a:r>
            <a:r>
              <a:rPr lang="en-US" dirty="0" smtClean="0">
                <a:solidFill>
                  <a:schemeClr val="accent2">
                    <a:lumMod val="20000"/>
                    <a:lumOff val="80000"/>
                  </a:schemeClr>
                </a:solidFill>
              </a:rPr>
              <a:t>.</a:t>
            </a:r>
          </a:p>
          <a:p>
            <a:r>
              <a:rPr lang="en-US" dirty="0">
                <a:solidFill>
                  <a:schemeClr val="accent2">
                    <a:lumMod val="20000"/>
                    <a:lumOff val="80000"/>
                  </a:schemeClr>
                </a:solidFill>
              </a:rPr>
              <a:t>Then we come up with some new features and highlight them through various </a:t>
            </a:r>
            <a:r>
              <a:rPr lang="en-US" dirty="0" smtClean="0">
                <a:solidFill>
                  <a:schemeClr val="accent2">
                    <a:lumMod val="20000"/>
                    <a:lumOff val="80000"/>
                  </a:schemeClr>
                </a:solidFill>
              </a:rPr>
              <a:t>diagrams.</a:t>
            </a:r>
          </a:p>
          <a:p>
            <a:r>
              <a:rPr lang="en-US" dirty="0">
                <a:solidFill>
                  <a:schemeClr val="accent2">
                    <a:lumMod val="20000"/>
                    <a:lumOff val="80000"/>
                  </a:schemeClr>
                </a:solidFill>
              </a:rPr>
              <a:t>We design the user interface to make the web site look what it looks like or add something to make the site look perfect.</a:t>
            </a:r>
          </a:p>
        </p:txBody>
      </p:sp>
      <p:pic>
        <p:nvPicPr>
          <p:cNvPr id="3074" name="Picture 2" descr="header thumbnail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4034" y="3860962"/>
            <a:ext cx="5335321" cy="2941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732582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1572</TotalTime>
  <Words>500</Words>
  <Application>Microsoft Office PowerPoint</Application>
  <PresentationFormat>Custom</PresentationFormat>
  <Paragraphs>65</Paragraphs>
  <Slides>21</Slides>
  <Notes>3</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Ion</vt:lpstr>
      <vt:lpstr>Welcome To Our  Project</vt:lpstr>
      <vt:lpstr>PowerPoint Presentation</vt:lpstr>
      <vt:lpstr>Introduction   Our project is basically for them who run the fitness center. Those who will operate the software, they will be able to add or update the information of all the members of their center and calculate their income and expenditure etc. and sell exercise equipment through this one software. On the other hand, users can buy exercise equipment at home and users can become a member of that organization by purchasing a membership package and as a result they will get some special benefits.</vt:lpstr>
      <vt:lpstr>What is the goal?</vt:lpstr>
      <vt:lpstr>Our Target Customers:  Basically, our target customers are those who run the fitness center. There are many people who have created a separate website application for buying and selling products and have created a separate application for their fitness center management system.</vt:lpstr>
      <vt:lpstr>Our Target Audience  Our main audience are health conscious men , women and children of all ages who like to change their lifestyle . Just as they can buy products at home, so they can also subscribe membership at home.</vt:lpstr>
      <vt:lpstr>Why we need this Application ?</vt:lpstr>
      <vt:lpstr>  Function &amp; Specialty  </vt:lpstr>
      <vt:lpstr>What was our process to start this project ?</vt:lpstr>
      <vt:lpstr>UML : </vt:lpstr>
      <vt:lpstr>PowerPoint Presentation</vt:lpstr>
      <vt:lpstr>PowerPoint Presentation</vt:lpstr>
      <vt:lpstr>Activity Diagram : </vt:lpstr>
      <vt:lpstr>PowerPoint Presentation</vt:lpstr>
      <vt:lpstr>Timeline Chart</vt:lpstr>
      <vt:lpstr>PowerPoint Presentation</vt:lpstr>
      <vt:lpstr>Budgeting</vt:lpstr>
      <vt:lpstr>PowerPoint Presentation</vt:lpstr>
      <vt:lpstr>Software</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Main featuers of php</dc:title>
  <dc:creator>user</dc:creator>
  <cp:lastModifiedBy>USER</cp:lastModifiedBy>
  <cp:revision>72</cp:revision>
  <dcterms:created xsi:type="dcterms:W3CDTF">2021-08-01T13:19:59Z</dcterms:created>
  <dcterms:modified xsi:type="dcterms:W3CDTF">2021-09-13T09:45:04Z</dcterms:modified>
</cp:coreProperties>
</file>

<file path=docProps/thumbnail.jpeg>
</file>